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9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4"/>
    <p:restoredTop sz="94668"/>
  </p:normalViewPr>
  <p:slideViewPr>
    <p:cSldViewPr snapToGrid="0" snapToObjects="1">
      <p:cViewPr varScale="1">
        <p:scale>
          <a:sx n="105" d="100"/>
          <a:sy n="105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4119A-B0E1-DF45-B63F-6C67D6FB7D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002AF8-9928-B54A-B8A2-1F06BD0B93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4EB713-4E08-734E-A52C-C7A665586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02518-3E3C-684A-8F3D-9A4EEAC21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25C60E-89E9-FC4C-8479-11805144B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9685134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BB0B7-D7AF-A441-B020-F72182C1D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348865D-D876-3D41-976B-182A188A2F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329C7A-E619-0649-B596-7E1CC004D1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E417C1-D4F4-C14F-A709-72622F10C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1D2C9-668A-7040-8BD0-22A2D4CE6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9011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C2A98C-6C89-604F-BE5B-5564842C58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37765E-D1CA-0A4C-8BD2-3DB82E7560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33738-1C64-8149-84D6-D2D257BCC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10081D-5581-3B44-999A-55FE37446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90FD8C-B288-5C45-8824-A512D1C84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13185603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14935-C4E0-4E4B-9FFE-501467B17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B24AF8-AE26-614A-8715-CEF8C2E36D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8E848-D261-7346-921C-8D919843C0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B8046C-17A6-C447-AC0E-613AE63E8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CA9F0B-9476-424D-979A-0EFD584124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624395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1DAFB4-9210-D144-8F50-2CB37CC74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7912FA-A625-5C43-B0C0-2A641800B8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F70F24-AD87-6E41-9056-7B122B6DC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20FB6-B74B-644D-BDF7-B9B92B518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B30576-5C14-6146-830E-418F1044F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92678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9442D-92E3-EF4B-9664-BE2A913F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D0C29B-A10A-9449-B2EA-418C16070A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4EC609-18E5-6F43-B69E-71D6ABB9F9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DDE5B1-A264-2E4A-854F-3FB052BD07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3415B9-DC21-A64C-9AEE-4B0C74580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949CEC-DA08-B048-9EA3-023188662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8882792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2EE69-0541-FF44-A819-1AA5582E0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3B784-6070-7146-88F2-01066C41DF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4174B-2A75-9840-88D3-7BF713B54C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DEE424-EE65-274A-88B9-575677DC3B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537A5B-7B76-B649-B2EE-AB30DEE80B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093753-01A6-E840-B07E-279F2387C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07C513-1096-174E-97C7-43E40B752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023160-52C8-4F46-AC40-F483E1EA0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5457798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D973D4-B6B9-9A42-9B63-3F9D35F598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743287-68C7-064C-B482-7F6EEE140E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B255542-1C19-3F4D-BF83-11002D232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2BA6E0-E079-F044-8723-EC0D6B41B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3428484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B51C16-CA17-DA4C-AC04-06E56C15A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FE059B-5F73-1A4B-8B6B-8AD4800B3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57621A-3336-FC4C-BE91-2B4269E37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637705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349A5-BD9E-B641-8F93-DD266A972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4905A-C556-D94E-B536-1AF7C58DE9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76B4E1-3606-EF49-85AC-5ADAF5E4CC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94C79-BB4D-234D-9BC3-2A58E33F1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7BB044-74FD-B743-AE22-D80ABF38B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5D57DD-79D8-EA4A-9FF6-439A521BDE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503535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01271-87A9-D342-AF2A-E2E250917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E646B3-C781-C64C-9E39-8380ABEE423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3940ED-C966-F14C-95F7-1EE66BB2F2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2F8CF4-9B8B-3F40-A28E-EC52FC7321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AF3272-F91E-EC49-B2E9-B3180636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E9F691-53D6-AD46-B664-C6EAA7E3A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2067569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A1915C4-C494-8B49-805E-CF2853081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7C34DA-0DC2-2746-9218-57F6281B80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64461B-9A48-4B4B-8F27-77C3AB6380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67CE8-AFA1-8848-B45B-B3C6BD827550}" type="datetimeFigureOut">
              <a:rPr lang="en-BR" smtClean="0"/>
              <a:t>01/06/20</a:t>
            </a:fld>
            <a:endParaRPr lang="en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DD4BD2-CE0C-FA4F-89BA-CA3512785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ACF77F-BC1B-3F44-8E89-1484151965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807FE6-950A-0442-B652-ED8F79B03EE3}" type="slidenum">
              <a:rPr lang="en-BR" smtClean="0"/>
              <a:t>‹#›</a:t>
            </a:fld>
            <a:endParaRPr lang="en-BR"/>
          </a:p>
        </p:txBody>
      </p:sp>
    </p:spTree>
    <p:extLst>
      <p:ext uri="{BB962C8B-B14F-4D97-AF65-F5344CB8AC3E}">
        <p14:creationId xmlns:p14="http://schemas.microsoft.com/office/powerpoint/2010/main" val="413945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hyperlink" Target="https://github.com/mjmcnelis/fireball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F77C4-40D2-FE4B-9495-CAE88CF1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05243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BR" dirty="0"/>
              <a:t>Regression model for the quark-gluon plasma fireball size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B14D29-9226-5E41-9922-3106D773BF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55491"/>
            <a:ext cx="9144000" cy="1357756"/>
          </a:xfrm>
        </p:spPr>
        <p:txBody>
          <a:bodyPr/>
          <a:lstStyle/>
          <a:p>
            <a:r>
              <a:rPr lang="en-BR" i="1" dirty="0"/>
              <a:t>Team 28: Fireball</a:t>
            </a:r>
          </a:p>
          <a:p>
            <a:r>
              <a:rPr lang="en-BR" dirty="0"/>
              <a:t>Mike McNelis and Seyed Sabok-Sayr</a:t>
            </a:r>
          </a:p>
          <a:p>
            <a:r>
              <a:rPr lang="en-BR" dirty="0"/>
              <a:t>5/31/2020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110BF2-E8D4-8E4A-9116-82E9A73D8C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037" t="8888" r="14687"/>
          <a:stretch/>
        </p:blipFill>
        <p:spPr>
          <a:xfrm>
            <a:off x="530352" y="452819"/>
            <a:ext cx="1987296" cy="13526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B4D3ED3-DE9A-2447-8FC2-04AA20CE7F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99107" y="601528"/>
            <a:ext cx="2633949" cy="71281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B98FCBE-87B1-D44E-918A-39C36DDC69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560" y="5413247"/>
            <a:ext cx="991933" cy="991933"/>
          </a:xfrm>
          <a:prstGeom prst="rect">
            <a:avLst/>
          </a:prstGeom>
        </p:spPr>
      </p:pic>
      <p:sp>
        <p:nvSpPr>
          <p:cNvPr id="9" name="Subtitle 2">
            <a:extLst>
              <a:ext uri="{FF2B5EF4-FFF2-40B4-BE49-F238E27FC236}">
                <a16:creationId xmlns:a16="http://schemas.microsoft.com/office/drawing/2014/main" id="{CE665A66-73D6-6844-9161-9769157DA98C}"/>
              </a:ext>
            </a:extLst>
          </p:cNvPr>
          <p:cNvSpPr txBox="1">
            <a:spLocks/>
          </p:cNvSpPr>
          <p:nvPr/>
        </p:nvSpPr>
        <p:spPr>
          <a:xfrm>
            <a:off x="1865693" y="5413247"/>
            <a:ext cx="2909507" cy="991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BR" i="1" dirty="0"/>
          </a:p>
          <a:p>
            <a:pPr algn="l"/>
            <a:r>
              <a:rPr lang="en-BR" sz="2800" dirty="0"/>
              <a:t>The Erd</a:t>
            </a:r>
            <a:r>
              <a:rPr lang="en-US" sz="2800" dirty="0" err="1"/>
              <a:t>ő</a:t>
            </a:r>
            <a:r>
              <a:rPr lang="en-BR" sz="2800" dirty="0"/>
              <a:t>s Institute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A966E158-8BE3-DB4B-950D-08AE4BC43790}"/>
              </a:ext>
            </a:extLst>
          </p:cNvPr>
          <p:cNvSpPr txBox="1">
            <a:spLocks/>
          </p:cNvSpPr>
          <p:nvPr/>
        </p:nvSpPr>
        <p:spPr>
          <a:xfrm>
            <a:off x="6822440" y="5413246"/>
            <a:ext cx="4699000" cy="991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BR" i="1" dirty="0"/>
          </a:p>
          <a:p>
            <a:pPr algn="r"/>
            <a:r>
              <a:rPr lang="en-US" dirty="0"/>
              <a:t>2020 D</a:t>
            </a:r>
            <a:r>
              <a:rPr lang="en-BR" dirty="0"/>
              <a:t>ata Science Boot Camp</a:t>
            </a:r>
          </a:p>
        </p:txBody>
      </p:sp>
    </p:spTree>
    <p:extLst>
      <p:ext uri="{BB962C8B-B14F-4D97-AF65-F5344CB8AC3E}">
        <p14:creationId xmlns:p14="http://schemas.microsoft.com/office/powerpoint/2010/main" val="1455407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970C1-00E4-774B-A76A-235718127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BR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BCC5BE-C290-2246-AA79-FC7112CA5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7096" cy="4351338"/>
          </a:xfrm>
        </p:spPr>
        <p:txBody>
          <a:bodyPr>
            <a:normAutofit/>
          </a:bodyPr>
          <a:lstStyle/>
          <a:p>
            <a:r>
              <a:rPr lang="en-US" sz="2000" dirty="0"/>
              <a:t>Quark-gluon plasma fireballs created in heavy-ion collisions come in different sizes</a:t>
            </a:r>
            <a:endParaRPr lang="en-BR" sz="2000" dirty="0"/>
          </a:p>
          <a:p>
            <a:pPr lvl="1"/>
            <a:r>
              <a:rPr lang="en-US" sz="1600" dirty="0"/>
              <a:t>Impact parameter </a:t>
            </a:r>
            <a:r>
              <a:rPr lang="en-US" sz="1600" b="1" dirty="0"/>
              <a:t>b</a:t>
            </a:r>
            <a:endParaRPr lang="en-US" sz="1600" dirty="0"/>
          </a:p>
          <a:p>
            <a:pPr lvl="2"/>
            <a:r>
              <a:rPr lang="en-US" sz="1400" dirty="0"/>
              <a:t>Transverse separation between colliding nuclei</a:t>
            </a:r>
          </a:p>
          <a:p>
            <a:pPr lvl="1"/>
            <a:r>
              <a:rPr lang="en-US" sz="1600" dirty="0"/>
              <a:t>14 simulation model parameters</a:t>
            </a:r>
          </a:p>
          <a:p>
            <a:pPr lvl="2"/>
            <a:r>
              <a:rPr lang="en-US" sz="1400" b="1" dirty="0" err="1"/>
              <a:t>T</a:t>
            </a:r>
            <a:r>
              <a:rPr lang="en-US" sz="1400" b="1" baseline="-25000" dirty="0" err="1"/>
              <a:t>sw</a:t>
            </a:r>
            <a:r>
              <a:rPr lang="en-US" sz="1400" dirty="0"/>
              <a:t> = boundary temperature (fireball &gt; </a:t>
            </a:r>
            <a:r>
              <a:rPr lang="en-US" sz="1400" dirty="0" err="1"/>
              <a:t>T</a:t>
            </a:r>
            <a:r>
              <a:rPr lang="en-US" sz="1400" baseline="-25000" dirty="0" err="1"/>
              <a:t>sw</a:t>
            </a:r>
            <a:r>
              <a:rPr lang="en-US" sz="1400" dirty="0"/>
              <a:t>)</a:t>
            </a:r>
            <a:endParaRPr lang="en-US" sz="1400" baseline="-25000" dirty="0"/>
          </a:p>
          <a:p>
            <a:pPr lvl="2"/>
            <a:r>
              <a:rPr lang="en-US" sz="1400" b="1" dirty="0"/>
              <a:t>w</a:t>
            </a:r>
            <a:r>
              <a:rPr lang="en-US" sz="1400" dirty="0"/>
              <a:t> = nucleon width (controls width of hot spots)</a:t>
            </a:r>
          </a:p>
          <a:p>
            <a:r>
              <a:rPr lang="en-US" sz="2000" dirty="0">
                <a:solidFill>
                  <a:srgbClr val="FF0000"/>
                </a:solidFill>
              </a:rPr>
              <a:t>How big to make the simulation grid?</a:t>
            </a:r>
          </a:p>
          <a:p>
            <a:pPr lvl="1"/>
            <a:r>
              <a:rPr lang="en-US" sz="1600" dirty="0"/>
              <a:t>Simple choice: fix a large grid 30 </a:t>
            </a:r>
            <a:r>
              <a:rPr lang="en-US" sz="1600" dirty="0" err="1"/>
              <a:t>fm</a:t>
            </a:r>
            <a:r>
              <a:rPr lang="en-US" sz="1600" dirty="0"/>
              <a:t> x 30 </a:t>
            </a:r>
            <a:r>
              <a:rPr lang="en-US" sz="1600" dirty="0" err="1"/>
              <a:t>fm</a:t>
            </a:r>
            <a:r>
              <a:rPr lang="en-US" sz="1600" dirty="0"/>
              <a:t>  </a:t>
            </a:r>
          </a:p>
          <a:p>
            <a:pPr lvl="1"/>
            <a:r>
              <a:rPr lang="en-US" sz="1600" dirty="0"/>
              <a:t>Not ideal for peripherical collisions (center col.)</a:t>
            </a:r>
            <a:endParaRPr lang="en-US" sz="2000" dirty="0"/>
          </a:p>
          <a:p>
            <a:r>
              <a:rPr lang="en-US" sz="2000" dirty="0">
                <a:solidFill>
                  <a:srgbClr val="7030A0"/>
                </a:solidFill>
              </a:rPr>
              <a:t>Train a multivariate regression model to predict the fireball size</a:t>
            </a:r>
          </a:p>
          <a:p>
            <a:pPr lvl="1"/>
            <a:r>
              <a:rPr lang="en-US" sz="1600" dirty="0"/>
              <a:t>Automatically minimize the grid size</a:t>
            </a:r>
          </a:p>
          <a:p>
            <a:pPr lvl="1"/>
            <a:r>
              <a:rPr lang="en-US" sz="1600" dirty="0"/>
              <a:t>Reduce time to run hydrodynamic simulations</a:t>
            </a:r>
            <a:endParaRPr lang="en-US" sz="20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59E23E3-0555-CE47-8EDF-D531B25A8F94}"/>
                  </a:ext>
                </a:extLst>
              </p:cNvPr>
              <p:cNvSpPr txBox="1"/>
              <p:nvPr/>
            </p:nvSpPr>
            <p:spPr>
              <a:xfrm>
                <a:off x="5160301" y="4090416"/>
                <a:ext cx="621792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BR" sz="28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→</m:t>
                      </m:r>
                    </m:oMath>
                  </m:oMathPara>
                </a14:m>
                <a:endParaRPr lang="en-BR" sz="28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59E23E3-0555-CE47-8EDF-D531B25A8F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60301" y="4090416"/>
                <a:ext cx="621792" cy="430887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Picture 8" descr="A screenshot of a video game&#10;&#10;Description automatically generated">
            <a:extLst>
              <a:ext uri="{FF2B5EF4-FFF2-40B4-BE49-F238E27FC236}">
                <a16:creationId xmlns:a16="http://schemas.microsoft.com/office/drawing/2014/main" id="{AD487F1B-A46C-BD4D-95DA-D2FF116E69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7280" y="487680"/>
            <a:ext cx="6374333" cy="6138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5182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BFFA891-E54F-FF47-917C-A133ECF03C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96" t="10971" r="8749" b="5647"/>
          <a:stretch/>
        </p:blipFill>
        <p:spPr>
          <a:xfrm>
            <a:off x="5625156" y="546200"/>
            <a:ext cx="6058844" cy="59466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BB970C1-00E4-774B-A76A-2357181275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556665" cy="1325563"/>
          </a:xfrm>
        </p:spPr>
        <p:txBody>
          <a:bodyPr/>
          <a:lstStyle/>
          <a:p>
            <a:r>
              <a:rPr lang="en-BR" dirty="0"/>
              <a:t>Data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BCC5BE-C290-2246-AA79-FC7112CA59FC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4661646" cy="4351338"/>
              </a:xfrm>
            </p:spPr>
            <p:txBody>
              <a:bodyPr/>
              <a:lstStyle/>
              <a:p>
                <a:r>
                  <a:rPr lang="en-US" sz="2000" dirty="0"/>
                  <a:t>1000 training and 250 test samples</a:t>
                </a:r>
              </a:p>
              <a:p>
                <a:pPr lvl="1"/>
                <a:r>
                  <a:rPr lang="en-US" sz="1600" b="1" dirty="0"/>
                  <a:t>X =  [b, model parameters]          (features)</a:t>
                </a:r>
              </a:p>
              <a:p>
                <a:pPr lvl="1"/>
                <a:r>
                  <a:rPr lang="en-US" sz="1600" dirty="0"/>
                  <a:t>Compute fireball radius </a:t>
                </a:r>
                <a:r>
                  <a:rPr lang="en-US" sz="1600" b="1" dirty="0"/>
                  <a:t>r</a:t>
                </a:r>
                <a:r>
                  <a:rPr lang="en-US" sz="1600" dirty="0"/>
                  <a:t> in 500 hydrodynamic simulations</a:t>
                </a:r>
              </a:p>
              <a:p>
                <a:pPr lvl="2"/>
                <a:r>
                  <a:rPr lang="en-US" sz="1400" dirty="0"/>
                  <a:t>Grid: 30 </a:t>
                </a:r>
                <a:r>
                  <a:rPr lang="en-US" sz="1400" dirty="0" err="1"/>
                  <a:t>fm</a:t>
                </a:r>
                <a:r>
                  <a:rPr lang="en-US" sz="1400" dirty="0"/>
                  <a:t> x 30 </a:t>
                </a:r>
                <a:r>
                  <a:rPr lang="en-US" sz="1400" dirty="0" err="1"/>
                  <a:t>fm</a:t>
                </a:r>
                <a:endParaRPr lang="en-US" sz="1400" dirty="0"/>
              </a:p>
              <a:p>
                <a:pPr lvl="2"/>
                <a:r>
                  <a:rPr lang="en-US" sz="1400" dirty="0"/>
                  <a:t>Spacing: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4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l-GR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a:rPr lang="en-US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0.2 </m:t>
                    </m:r>
                    <m:r>
                      <m:rPr>
                        <m:sty m:val="p"/>
                      </m:rPr>
                      <a:rPr lang="en-US" sz="1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fm</m:t>
                    </m:r>
                  </m:oMath>
                </a14:m>
                <a:r>
                  <a:rPr lang="en-US" sz="1400" b="0" dirty="0">
                    <a:ea typeface="Cambria Math" panose="02040503050406030204" pitchFamily="18" charset="0"/>
                  </a:rPr>
                  <a:t>  (coarse grid)</a:t>
                </a:r>
              </a:p>
              <a:p>
                <a:pPr lvl="1"/>
                <a:r>
                  <a:rPr lang="en-US" sz="1600" b="1" dirty="0">
                    <a:ea typeface="Cambria Math" panose="02040503050406030204" pitchFamily="18" charset="0"/>
                  </a:rPr>
                  <a:t>Y = [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6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1" i="1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</m:acc>
                  </m:oMath>
                </a14:m>
                <a:r>
                  <a:rPr lang="en-US" sz="1600" b="1" dirty="0">
                    <a:ea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r>
                          <a:rPr lang="en-US" sz="16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</m:t>
                        </m:r>
                      </m:sub>
                    </m:sSub>
                  </m:oMath>
                </a14:m>
                <a:r>
                  <a:rPr lang="en-US" sz="1600" b="1" dirty="0">
                    <a:ea typeface="Cambria Math" panose="02040503050406030204" pitchFamily="18" charset="0"/>
                  </a:rPr>
                  <a:t>]                                            (target)</a:t>
                </a:r>
              </a:p>
              <a:p>
                <a:pPr lvl="2"/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4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400" b="1" i="1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</m:acc>
                  </m:oMath>
                </a14:m>
                <a:r>
                  <a:rPr lang="en-US" sz="1400" dirty="0">
                    <a:ea typeface="Cambria Math" panose="02040503050406030204" pitchFamily="18" charset="0"/>
                  </a:rPr>
                  <a:t>   = mean fireball radius</a:t>
                </a: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sz="1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r>
                          <a:rPr lang="en-US" sz="14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</m:t>
                        </m:r>
                      </m:sub>
                    </m:sSub>
                  </m:oMath>
                </a14:m>
                <a:r>
                  <a:rPr lang="en-US" sz="1400" dirty="0">
                    <a:ea typeface="Cambria Math" panose="02040503050406030204" pitchFamily="18" charset="0"/>
                  </a:rPr>
                  <a:t> = standard deviation</a:t>
                </a:r>
              </a:p>
              <a:p>
                <a:endParaRPr lang="en-US" sz="2000" dirty="0">
                  <a:ea typeface="Cambria Math" panose="02040503050406030204" pitchFamily="18" charset="0"/>
                </a:endParaRPr>
              </a:p>
              <a:p>
                <a:r>
                  <a:rPr lang="en-US" sz="2000" dirty="0">
                    <a:ea typeface="Cambria Math" panose="02040503050406030204" pitchFamily="18" charset="0"/>
                  </a:rPr>
                  <a:t>5 main trends in scattering matrix for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0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</m:acc>
                    <m:r>
                      <a:rPr lang="en-US" sz="2000" b="1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lang="en-US" sz="200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n-US" sz="1600" dirty="0">
                    <a:ea typeface="Cambria Math" panose="02040503050406030204" pitchFamily="18" charset="0"/>
                  </a:rPr>
                  <a:t>Strong decrease with impact parameter </a:t>
                </a:r>
                <a:r>
                  <a:rPr lang="en-US" sz="1600" b="1" dirty="0">
                    <a:ea typeface="Cambria Math" panose="02040503050406030204" pitchFamily="18" charset="0"/>
                  </a:rPr>
                  <a:t>b</a:t>
                </a:r>
              </a:p>
              <a:p>
                <a:pPr lvl="1"/>
                <a:r>
                  <a:rPr lang="en-US" sz="1600" dirty="0">
                    <a:ea typeface="Cambria Math" panose="02040503050406030204" pitchFamily="18" charset="0"/>
                  </a:rPr>
                  <a:t>Moderate increase with nucleon width </a:t>
                </a:r>
                <a:r>
                  <a:rPr lang="en-US" sz="1600" b="1" dirty="0">
                    <a:ea typeface="Cambria Math" panose="02040503050406030204" pitchFamily="18" charset="0"/>
                  </a:rPr>
                  <a:t>w</a:t>
                </a:r>
              </a:p>
              <a:p>
                <a:pPr lvl="1"/>
                <a:r>
                  <a:rPr lang="en-US" sz="1600" dirty="0">
                    <a:ea typeface="Cambria Math" panose="02040503050406030204" pitchFamily="18" charset="0"/>
                  </a:rPr>
                  <a:t>Slight decrease with boundary temperature </a:t>
                </a:r>
                <a:r>
                  <a:rPr lang="en-US" sz="1600" b="1" dirty="0" err="1">
                    <a:ea typeface="Cambria Math" panose="02040503050406030204" pitchFamily="18" charset="0"/>
                  </a:rPr>
                  <a:t>T</a:t>
                </a:r>
                <a:r>
                  <a:rPr lang="en-US" sz="1600" b="1" baseline="-25000" dirty="0" err="1">
                    <a:ea typeface="Cambria Math" panose="02040503050406030204" pitchFamily="18" charset="0"/>
                  </a:rPr>
                  <a:t>sw</a:t>
                </a:r>
                <a:endParaRPr lang="en-US" sz="1600" b="1" baseline="-25000" dirty="0"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5BCC5BE-C290-2246-AA79-FC7112CA59F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4661646" cy="4351338"/>
              </a:xfrm>
              <a:blipFill>
                <a:blip r:embed="rId3"/>
                <a:stretch>
                  <a:fillRect l="-1087" t="-1754" b="-1170"/>
                </a:stretch>
              </a:blipFill>
            </p:spPr>
            <p:txBody>
              <a:bodyPr/>
              <a:lstStyle/>
              <a:p>
                <a:r>
                  <a:rPr lang="en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96D58319-B588-924A-B57D-A125010907BA}"/>
              </a:ext>
            </a:extLst>
          </p:cNvPr>
          <p:cNvSpPr txBox="1"/>
          <p:nvPr/>
        </p:nvSpPr>
        <p:spPr>
          <a:xfrm>
            <a:off x="5499846" y="5023104"/>
            <a:ext cx="6362969" cy="146977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936913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45879-EEF2-DB4A-B094-8A6021596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73188" cy="1325563"/>
          </a:xfrm>
        </p:spPr>
        <p:txBody>
          <a:bodyPr/>
          <a:lstStyle/>
          <a:p>
            <a:r>
              <a:rPr lang="en-BR" dirty="0"/>
              <a:t>Regression model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83A30D8-F908-E44F-8068-FB168C65D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6924" y="1027906"/>
            <a:ext cx="2599200" cy="2599200"/>
          </a:xfrm>
          <a:prstGeom prst="rect">
            <a:avLst/>
          </a:prstGeom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9D28A133-9EE1-6046-98A9-62AFBBD61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4946" y="1027906"/>
            <a:ext cx="2598420" cy="259842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3CE3AB33-26FC-4F40-A32A-EDAAD4B30BF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200" y="1825625"/>
                <a:ext cx="5051598" cy="435133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sz="2000" dirty="0"/>
                  <a:t>Lasso regression for mean radius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000" b="1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𝒓</m:t>
                        </m:r>
                      </m:e>
                    </m:acc>
                  </m:oMath>
                </a14:m>
                <a:endParaRPr lang="en-US" sz="2000" dirty="0"/>
              </a:p>
              <a:p>
                <a:pPr lvl="1"/>
                <a:r>
                  <a:rPr lang="en-US" sz="1800" dirty="0"/>
                  <a:t>Standard feature scaling</a:t>
                </a:r>
              </a:p>
              <a:p>
                <a:pPr lvl="1"/>
                <a:r>
                  <a:rPr lang="en-US" sz="1800" dirty="0"/>
                  <a:t>Polynomial order = 3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8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  <m:r>
                      <a:rPr lang="en-US" sz="18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=0.</m:t>
                    </m:r>
                    <m:r>
                      <a:rPr lang="en-US" sz="18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005</m:t>
                    </m:r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                              (regularization)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  <m:acc>
                          <m:accPr>
                            <m:chr m:val="̅"/>
                            <m:ctrlPr>
                              <a:rPr lang="en-US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8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</m:acc>
                      </m:e>
                      <m:sub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test</m:t>
                        </m:r>
                      </m:sub>
                    </m:sSub>
                    <m:r>
                      <a:rPr lang="en-US" sz="1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=0.172</m:t>
                    </m:r>
                    <m:r>
                      <a:rPr lang="en-US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8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fm</m:t>
                    </m:r>
                  </m:oMath>
                </a14:m>
                <a:r>
                  <a:rPr lang="en-US" sz="1800" dirty="0">
                    <a:solidFill>
                      <a:srgbClr val="FF0000"/>
                    </a:solidFill>
                  </a:rPr>
                  <a:t>                  </a:t>
                </a:r>
                <a:r>
                  <a:rPr lang="en-US" sz="1800" dirty="0"/>
                  <a:t>(test RMSE)</a:t>
                </a:r>
              </a:p>
              <a:p>
                <a:pPr marL="457200" lvl="1" indent="0">
                  <a:buNone/>
                </a:pPr>
                <a:endParaRPr lang="en-US" sz="1800" dirty="0"/>
              </a:p>
              <a:p>
                <a:pPr lvl="0"/>
                <a:r>
                  <a:rPr lang="en-US" sz="2000" dirty="0">
                    <a:solidFill>
                      <a:prstClr val="black"/>
                    </a:solidFill>
                  </a:rPr>
                  <a:t>Lasso regression for standard deviation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𝝈</m:t>
                        </m:r>
                      </m:e>
                      <m:sub>
                        <m:r>
                          <a:rPr lang="en-US" sz="20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𝒓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prstClr val="black"/>
                    </a:solidFill>
                  </a:rPr>
                  <a:t> </a:t>
                </a:r>
                <a:endParaRPr lang="en-US" sz="2000" dirty="0"/>
              </a:p>
              <a:p>
                <a:pPr lvl="1"/>
                <a:r>
                  <a:rPr lang="en-US" sz="1800" dirty="0"/>
                  <a:t>Standard feature scaling</a:t>
                </a:r>
              </a:p>
              <a:p>
                <a:pPr lvl="1"/>
                <a:r>
                  <a:rPr lang="en-US" sz="1800" dirty="0"/>
                  <a:t>Polynomial order = 3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α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=0.00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2</m:t>
                    </m:r>
                  </m:oMath>
                </a14:m>
                <a:r>
                  <a:rPr lang="en-US" sz="1800" dirty="0"/>
                  <a:t>                                (regularization)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sz="1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𝛿</m:t>
                    </m:r>
                    <m:sSub>
                      <m:sSubPr>
                        <m:ctrlP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𝜎</m:t>
                        </m:r>
                      </m:e>
                      <m:sub>
                        <m: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  <m:r>
                          <a:rPr lang="en-US" sz="18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m:rPr>
                            <m:sty m:val="p"/>
                          </m:rPr>
                          <a:rPr lang="en-US" sz="180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test</m:t>
                        </m:r>
                      </m:sub>
                    </m:sSub>
                    <m:r>
                      <a:rPr lang="en-US" sz="18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=0.</m:t>
                    </m:r>
                    <m:r>
                      <a:rPr lang="en-US" sz="18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058 </m:t>
                    </m:r>
                    <m:r>
                      <m:rPr>
                        <m:sty m:val="p"/>
                      </m:rPr>
                      <a:rPr lang="en-US" sz="1800" b="0" i="0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fm</m:t>
                    </m:r>
                  </m:oMath>
                </a14:m>
                <a:r>
                  <a:rPr lang="en-US" sz="1800" dirty="0">
                    <a:solidFill>
                      <a:srgbClr val="FF0000"/>
                    </a:solidFill>
                  </a:rPr>
                  <a:t>               </a:t>
                </a:r>
                <a:r>
                  <a:rPr lang="en-US" sz="1800" dirty="0"/>
                  <a:t>(test RMSE)</a:t>
                </a:r>
              </a:p>
              <a:p>
                <a:pPr lvl="1"/>
                <a:r>
                  <a:rPr lang="en-US" sz="1800" dirty="0">
                    <a:solidFill>
                      <a:srgbClr val="7030A0"/>
                    </a:solidFill>
                  </a:rPr>
                  <a:t>Turned out to be more difficult to fit than mean radius </a:t>
                </a:r>
              </a:p>
            </p:txBody>
          </p:sp>
        </mc:Choice>
        <mc:Fallback xmlns="">
          <p:sp>
            <p:nvSpPr>
              <p:cNvPr id="9" name="Content Placeholder 2">
                <a:extLst>
                  <a:ext uri="{FF2B5EF4-FFF2-40B4-BE49-F238E27FC236}">
                    <a16:creationId xmlns:a16="http://schemas.microsoft.com/office/drawing/2014/main" id="{3CE3AB33-26FC-4F40-A32A-EDAAD4B30B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8200" y="1825625"/>
                <a:ext cx="5051598" cy="4351338"/>
              </a:xfrm>
              <a:prstGeom prst="rect">
                <a:avLst/>
              </a:prstGeom>
              <a:blipFill>
                <a:blip r:embed="rId4"/>
                <a:stretch>
                  <a:fillRect l="-1003" t="-1754"/>
                </a:stretch>
              </a:blipFill>
            </p:spPr>
            <p:txBody>
              <a:bodyPr/>
              <a:lstStyle/>
              <a:p>
                <a:r>
                  <a:rPr lang="en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Picture 11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E059EE-F19E-A04B-82CB-3B90158EB8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1824" y="3949700"/>
            <a:ext cx="2667000" cy="2598420"/>
          </a:xfrm>
          <a:prstGeom prst="rect">
            <a:avLst/>
          </a:prstGeom>
        </p:spPr>
      </p:pic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7D568F93-79CD-0040-8141-79DB98D6D0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3356" y="3949700"/>
            <a:ext cx="2667000" cy="259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840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64167FCE-4BEF-BC4E-9009-908D2C01C4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6473" y="238359"/>
            <a:ext cx="3912344" cy="340500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95A5E64C-55F2-E049-9DB1-F4393726F99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1825625"/>
                <a:ext cx="6574536" cy="4351338"/>
              </a:xfrm>
              <a:ln>
                <a:noFill/>
              </a:ln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200 new parameter samples x 100 hydro simulations </a:t>
                </a:r>
              </a:p>
              <a:p>
                <a:endParaRPr lang="en-BR" sz="1600" dirty="0">
                  <a:solidFill>
                    <a:srgbClr val="0069B6"/>
                  </a:solidFill>
                </a:endParaRPr>
              </a:p>
              <a:p>
                <a:r>
                  <a:rPr lang="en-BR" sz="2000" dirty="0">
                    <a:solidFill>
                      <a:srgbClr val="0069B6"/>
                    </a:solidFill>
                  </a:rPr>
                  <a:t>Fixed 30 fm x 30 fm grid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i="1">
                        <a:solidFill>
                          <a:srgbClr val="0069B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600" i="1">
                        <a:solidFill>
                          <a:srgbClr val="0069B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BR" sz="1600" dirty="0">
                    <a:solidFill>
                      <a:srgbClr val="0069B6"/>
                    </a:solidFill>
                  </a:rPr>
                  <a:t> =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i="1">
                        <a:solidFill>
                          <a:srgbClr val="0069B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600" b="0" i="1" smtClean="0">
                        <a:solidFill>
                          <a:srgbClr val="0069B6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BR" sz="1600" dirty="0">
                    <a:solidFill>
                      <a:srgbClr val="0069B6"/>
                    </a:solidFill>
                  </a:rPr>
                  <a:t> = 0.1 fm</a:t>
                </a:r>
              </a:p>
              <a:p>
                <a:pPr lvl="1"/>
                <a:r>
                  <a:rPr lang="en-US" sz="1600" b="1" dirty="0">
                    <a:solidFill>
                      <a:srgbClr val="0069B6"/>
                    </a:solidFill>
                  </a:rPr>
                  <a:t>Mean run time = 257 s</a:t>
                </a:r>
                <a:endParaRPr lang="en-BR" sz="1600" dirty="0">
                  <a:solidFill>
                    <a:srgbClr val="0069B6"/>
                  </a:solidFill>
                </a:endParaRPr>
              </a:p>
              <a:p>
                <a:pPr marL="457200" lvl="1" indent="0">
                  <a:buNone/>
                </a:pPr>
                <a:endParaRPr lang="en-BR" sz="1600" dirty="0">
                  <a:solidFill>
                    <a:srgbClr val="0069B6"/>
                  </a:solidFill>
                </a:endParaRPr>
              </a:p>
              <a:p>
                <a:r>
                  <a:rPr lang="en-BR" sz="2000" dirty="0">
                    <a:solidFill>
                      <a:srgbClr val="FF0000"/>
                    </a:solidFill>
                  </a:rPr>
                  <a:t>Automated</a:t>
                </a:r>
                <a:r>
                  <a:rPr lang="en-BR" sz="2000" dirty="0"/>
                  <a:t> </a:t>
                </a:r>
                <a:r>
                  <a:rPr lang="en-BR" sz="2000" dirty="0">
                    <a:solidFill>
                      <a:srgbClr val="FF0000"/>
                    </a:solidFill>
                  </a:rPr>
                  <a:t>L x L grid</a:t>
                </a:r>
                <a:endParaRPr lang="en-BR" sz="20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𝐿</m:t>
                    </m:r>
                    <m:r>
                      <a:rPr lang="en-US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=2</m:t>
                    </m:r>
                    <m:d>
                      <m:dPr>
                        <m:begChr m:val="["/>
                        <m:endChr m:val="]"/>
                        <m:ctrlPr>
                          <a:rPr lang="en-US" sz="160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̅"/>
                            <m:ctrlP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𝑟</m:t>
                            </m:r>
                          </m:e>
                        </m:acc>
                        <m:r>
                          <a:rPr lang="en-US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𝛿</m:t>
                            </m:r>
                            <m:acc>
                              <m:accPr>
                                <m:chr m:val="̅"/>
                                <m:ctrlPr>
                                  <a:rPr lang="en-US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accPr>
                              <m:e>
                                <m:r>
                                  <a:rPr lang="en-US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𝑟</m:t>
                                </m:r>
                              </m:e>
                            </m:acc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160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test</m:t>
                            </m:r>
                          </m:sub>
                        </m:sSub>
                        <m:r>
                          <a:rPr lang="en-US" sz="1600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d>
                          <m:dPr>
                            <m:ctrlPr>
                              <a:rPr lang="en-US" sz="16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𝑟</m:t>
                                </m:r>
                              </m:sub>
                            </m:sSub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1600" i="1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𝛿</m:t>
                            </m:r>
                            <m:sSub>
                              <m:sSubPr>
                                <m:ctrlPr>
                                  <a:rPr lang="en-US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𝜎</m:t>
                                </m:r>
                              </m:e>
                              <m:sub>
                                <m:r>
                                  <a:rPr lang="en-US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𝑟</m:t>
                                </m:r>
                                <m:r>
                                  <a:rPr lang="en-US" sz="1600" i="1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,</m:t>
                                </m:r>
                                <m:r>
                                  <m:rPr>
                                    <m:sty m:val="p"/>
                                  </m:rPr>
                                  <a:rPr lang="en-US" sz="160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test</m:t>
                                </m:r>
                              </m:sub>
                            </m:sSub>
                          </m:e>
                        </m:d>
                        <m:r>
                          <a:rPr lang="en-US" sz="16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e>
                    </m:d>
                  </m:oMath>
                </a14:m>
                <a:r>
                  <a:rPr lang="en-US" sz="1600" dirty="0"/>
                  <a:t>     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sz="160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  <m:r>
                      <m:rPr>
                        <m:nor/>
                      </m:rPr>
                      <a:rPr lang="en-BR" sz="1600" dirty="0">
                        <a:solidFill>
                          <a:srgbClr val="FF0000"/>
                        </a:solidFill>
                      </a:rPr>
                      <m:t> = </m:t>
                    </m:r>
                    <m:r>
                      <m:rPr>
                        <m:sty m:val="p"/>
                      </m:rPr>
                      <a:rPr lang="el-GR" sz="1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Δ</m:t>
                    </m:r>
                    <m:r>
                      <a:rPr lang="en-US" sz="1600" i="1">
                        <a:solidFill>
                          <a:srgbClr val="FF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𝑦</m:t>
                    </m:r>
                    <m:r>
                      <m:rPr>
                        <m:nor/>
                      </m:rPr>
                      <a:rPr lang="en-BR" sz="1600" dirty="0">
                        <a:solidFill>
                          <a:srgbClr val="FF0000"/>
                        </a:solidFill>
                      </a:rPr>
                      <m:t> = 0.1 </m:t>
                    </m:r>
                    <m:r>
                      <m:rPr>
                        <m:nor/>
                      </m:rPr>
                      <a:rPr lang="en-BR" sz="1600" dirty="0">
                        <a:solidFill>
                          <a:srgbClr val="FF0000"/>
                        </a:solidFill>
                      </a:rPr>
                      <m:t>fm</m:t>
                    </m:r>
                  </m:oMath>
                </a14:m>
                <a:endParaRPr lang="en-BR" sz="1600" dirty="0">
                  <a:solidFill>
                    <a:srgbClr val="FF0000"/>
                  </a:solidFill>
                </a:endParaRPr>
              </a:p>
              <a:p>
                <a:pPr lvl="1"/>
                <a:r>
                  <a:rPr lang="en-US" sz="1600" dirty="0">
                    <a:solidFill>
                      <a:srgbClr val="FF0000"/>
                    </a:solidFill>
                  </a:rPr>
                  <a:t>Fit success rate = 99.7%    (average margin = 2.64 </a:t>
                </a:r>
                <a:r>
                  <a:rPr lang="en-US" sz="1600" dirty="0" err="1">
                    <a:solidFill>
                      <a:srgbClr val="FF0000"/>
                    </a:solidFill>
                  </a:rPr>
                  <a:t>fm</a:t>
                </a:r>
                <a:r>
                  <a:rPr lang="en-US" sz="1600" dirty="0">
                    <a:solidFill>
                      <a:srgbClr val="FF0000"/>
                    </a:solidFill>
                  </a:rPr>
                  <a:t>)</a:t>
                </a:r>
              </a:p>
              <a:p>
                <a:pPr lvl="1"/>
                <a:r>
                  <a:rPr lang="en-US" sz="1600" dirty="0">
                    <a:solidFill>
                      <a:srgbClr val="FF0000"/>
                    </a:solidFill>
                  </a:rPr>
                  <a:t>Average grid area reduced by 34%</a:t>
                </a:r>
              </a:p>
              <a:p>
                <a:pPr lvl="1"/>
                <a:endParaRPr lang="en-US" sz="1600" dirty="0">
                  <a:solidFill>
                    <a:srgbClr val="FF0000"/>
                  </a:solidFill>
                </a:endParaRPr>
              </a:p>
              <a:p>
                <a:pPr lvl="1"/>
                <a:r>
                  <a:rPr lang="en-US" sz="1600" b="1" dirty="0">
                    <a:solidFill>
                      <a:srgbClr val="FF0000"/>
                    </a:solidFill>
                  </a:rPr>
                  <a:t>Mean run time = 181 s      (1.4 x speedup)</a:t>
                </a:r>
              </a:p>
            </p:txBody>
          </p:sp>
        </mc:Choice>
        <mc:Fallback xmlns="">
          <p:sp>
            <p:nvSpPr>
              <p:cNvPr id="6" name="Content Placeholder 2">
                <a:extLst>
                  <a:ext uri="{FF2B5EF4-FFF2-40B4-BE49-F238E27FC236}">
                    <a16:creationId xmlns:a16="http://schemas.microsoft.com/office/drawing/2014/main" id="{95A5E64C-55F2-E049-9DB1-F4393726F99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1825625"/>
                <a:ext cx="6574536" cy="4351338"/>
              </a:xfrm>
              <a:blipFill>
                <a:blip r:embed="rId3"/>
                <a:stretch>
                  <a:fillRect l="-771" t="-1754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A1D0AAD8-0B95-C040-B053-FBBB25A10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6731000" cy="1325563"/>
          </a:xfrm>
        </p:spPr>
        <p:txBody>
          <a:bodyPr>
            <a:normAutofit/>
          </a:bodyPr>
          <a:lstStyle/>
          <a:p>
            <a:r>
              <a:rPr lang="en-BR" sz="4300" dirty="0"/>
              <a:t> </a:t>
            </a:r>
            <a:r>
              <a:rPr lang="en-BR" dirty="0"/>
              <a:t>Configuring the grid size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7624F53-E242-E047-999B-87655AC7520E}"/>
              </a:ext>
            </a:extLst>
          </p:cNvPr>
          <p:cNvSpPr txBox="1">
            <a:spLocks/>
          </p:cNvSpPr>
          <p:nvPr/>
        </p:nvSpPr>
        <p:spPr>
          <a:xfrm>
            <a:off x="8905676" y="750049"/>
            <a:ext cx="2252446" cy="223907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BR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3D325B-2E9A-8E4D-B33E-B0DB8521D4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26473" y="3803289"/>
            <a:ext cx="4224528" cy="2816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680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6AD22-C1B9-D542-89B8-7610B8C48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BR" dirty="0"/>
              <a:t>Achievements and outlook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93C5A-3437-834E-AA98-112F328BD9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Achieved:</a:t>
            </a:r>
          </a:p>
          <a:p>
            <a:pPr lvl="1"/>
            <a:r>
              <a:rPr lang="en-US" sz="1600" dirty="0"/>
              <a:t>Developed a regression model that automatically configures hydrodynamic grid</a:t>
            </a:r>
          </a:p>
          <a:p>
            <a:pPr lvl="1"/>
            <a:r>
              <a:rPr lang="en-US" sz="1600" dirty="0"/>
              <a:t>2D hydro code runs </a:t>
            </a:r>
            <a:r>
              <a:rPr lang="en-US" sz="1600"/>
              <a:t>about 1.4 </a:t>
            </a:r>
            <a:r>
              <a:rPr lang="en-US" sz="1600" dirty="0"/>
              <a:t>times faster on auto grid compared to large fixed grid</a:t>
            </a:r>
          </a:p>
          <a:p>
            <a:pPr lvl="1"/>
            <a:r>
              <a:rPr lang="en-US" sz="1600" dirty="0"/>
              <a:t>Modest improvement but will prove useful when running heavy-ion simulations on a large scale</a:t>
            </a:r>
          </a:p>
          <a:p>
            <a:endParaRPr lang="en-US" sz="2000" dirty="0"/>
          </a:p>
          <a:p>
            <a:r>
              <a:rPr lang="en-US" sz="2000" dirty="0"/>
              <a:t>Outlook:</a:t>
            </a:r>
          </a:p>
          <a:p>
            <a:pPr lvl="1"/>
            <a:r>
              <a:rPr lang="en-US" sz="1600" dirty="0"/>
              <a:t>Improve regression fit on standard deviation</a:t>
            </a:r>
          </a:p>
          <a:p>
            <a:pPr lvl="1"/>
            <a:r>
              <a:rPr lang="en-US" sz="1600" dirty="0"/>
              <a:t>Train regression model on 3D hydro simulations (stands to benefit most)</a:t>
            </a:r>
            <a:endParaRPr lang="en-BR" sz="1600" dirty="0"/>
          </a:p>
        </p:txBody>
      </p:sp>
    </p:spTree>
    <p:extLst>
      <p:ext uri="{BB962C8B-B14F-4D97-AF65-F5344CB8AC3E}">
        <p14:creationId xmlns:p14="http://schemas.microsoft.com/office/powerpoint/2010/main" val="7507900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F77C4-40D2-FE4B-9495-CAE88CF169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44753"/>
            <a:ext cx="9144000" cy="1655762"/>
          </a:xfrm>
        </p:spPr>
        <p:txBody>
          <a:bodyPr>
            <a:normAutofit/>
          </a:bodyPr>
          <a:lstStyle/>
          <a:p>
            <a:r>
              <a:rPr lang="en-BR" dirty="0"/>
              <a:t>Thank you!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B14D29-9226-5E41-9922-3106D773BF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3739978" cy="1655762"/>
          </a:xfrm>
        </p:spPr>
        <p:txBody>
          <a:bodyPr/>
          <a:lstStyle/>
          <a:p>
            <a:r>
              <a:rPr lang="en-BR" dirty="0"/>
              <a:t>Mike McNelis</a:t>
            </a:r>
          </a:p>
          <a:p>
            <a:r>
              <a:rPr lang="en-US" dirty="0"/>
              <a:t>m</a:t>
            </a:r>
            <a:r>
              <a:rPr lang="en-BR" dirty="0"/>
              <a:t>cnelis.9@osu.edu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ECA99B0-C657-DE49-AD53-B9F4527902D1}"/>
              </a:ext>
            </a:extLst>
          </p:cNvPr>
          <p:cNvSpPr txBox="1">
            <a:spLocks/>
          </p:cNvSpPr>
          <p:nvPr/>
        </p:nvSpPr>
        <p:spPr>
          <a:xfrm>
            <a:off x="6928024" y="3429000"/>
            <a:ext cx="4117928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BR" dirty="0"/>
              <a:t>Seyed Sabok-Sayr</a:t>
            </a:r>
            <a:endParaRPr lang="en-US" dirty="0"/>
          </a:p>
          <a:p>
            <a:r>
              <a:rPr lang="en-US" dirty="0" err="1"/>
              <a:t>saboksayr@physics.rutgers.edu</a:t>
            </a:r>
            <a:endParaRPr lang="en-B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3E01B2-A606-304C-9722-A83072C8CA11}"/>
              </a:ext>
            </a:extLst>
          </p:cNvPr>
          <p:cNvSpPr txBox="1"/>
          <p:nvPr/>
        </p:nvSpPr>
        <p:spPr>
          <a:xfrm>
            <a:off x="3987695" y="4684652"/>
            <a:ext cx="42166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hlinkClick r:id="rId2"/>
              </a:rPr>
              <a:t>https://github.com/mjmcnelis/fireball</a:t>
            </a:r>
            <a:endParaRPr lang="en-BR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DEB9BAB-B247-5542-8BCB-31C7749BCA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" y="5413247"/>
            <a:ext cx="991933" cy="991933"/>
          </a:xfrm>
          <a:prstGeom prst="rect">
            <a:avLst/>
          </a:prstGeom>
        </p:spPr>
      </p:pic>
      <p:sp>
        <p:nvSpPr>
          <p:cNvPr id="7" name="Subtitle 2">
            <a:extLst>
              <a:ext uri="{FF2B5EF4-FFF2-40B4-BE49-F238E27FC236}">
                <a16:creationId xmlns:a16="http://schemas.microsoft.com/office/drawing/2014/main" id="{A861860E-34BD-0E4F-BC43-85DB986882FA}"/>
              </a:ext>
            </a:extLst>
          </p:cNvPr>
          <p:cNvSpPr txBox="1">
            <a:spLocks/>
          </p:cNvSpPr>
          <p:nvPr/>
        </p:nvSpPr>
        <p:spPr>
          <a:xfrm>
            <a:off x="1865693" y="5413247"/>
            <a:ext cx="2909507" cy="991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BR" i="1" dirty="0"/>
          </a:p>
          <a:p>
            <a:pPr algn="l"/>
            <a:r>
              <a:rPr lang="en-BR" sz="2800" dirty="0"/>
              <a:t>The Erd</a:t>
            </a:r>
            <a:r>
              <a:rPr lang="en-US" sz="2800" dirty="0" err="1"/>
              <a:t>ő</a:t>
            </a:r>
            <a:r>
              <a:rPr lang="en-BR" sz="2800" dirty="0"/>
              <a:t>s Institute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6B6FE78-5FE1-CA48-9531-6B5445C851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37" t="8888" r="14687"/>
          <a:stretch/>
        </p:blipFill>
        <p:spPr>
          <a:xfrm>
            <a:off x="530352" y="452819"/>
            <a:ext cx="1987296" cy="13526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2FBD747-CF40-7F4C-8744-21E1E7C094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99107" y="601528"/>
            <a:ext cx="2633949" cy="712818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C0BEE1AE-C3E8-454B-8A68-147CD1B834DC}"/>
              </a:ext>
            </a:extLst>
          </p:cNvPr>
          <p:cNvSpPr txBox="1">
            <a:spLocks/>
          </p:cNvSpPr>
          <p:nvPr/>
        </p:nvSpPr>
        <p:spPr>
          <a:xfrm>
            <a:off x="6822440" y="5413246"/>
            <a:ext cx="4699000" cy="9919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BR" i="1" dirty="0"/>
          </a:p>
          <a:p>
            <a:pPr algn="r"/>
            <a:r>
              <a:rPr lang="en-US" dirty="0"/>
              <a:t>2020 D</a:t>
            </a:r>
            <a:r>
              <a:rPr lang="en-BR" dirty="0"/>
              <a:t>ata Science Boot Camp</a:t>
            </a:r>
          </a:p>
        </p:txBody>
      </p:sp>
    </p:spTree>
    <p:extLst>
      <p:ext uri="{BB962C8B-B14F-4D97-AF65-F5344CB8AC3E}">
        <p14:creationId xmlns:p14="http://schemas.microsoft.com/office/powerpoint/2010/main" val="4026389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1106</TotalTime>
  <Words>473</Words>
  <Application>Microsoft Macintosh PowerPoint</Application>
  <PresentationFormat>Widescreen</PresentationFormat>
  <Paragraphs>82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Office Theme</vt:lpstr>
      <vt:lpstr>Regression model for the quark-gluon plasma fireball size</vt:lpstr>
      <vt:lpstr>Overview</vt:lpstr>
      <vt:lpstr>Data </vt:lpstr>
      <vt:lpstr>Regression model</vt:lpstr>
      <vt:lpstr> Configuring the grid size</vt:lpstr>
      <vt:lpstr>Achievements and outlook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McNelis, Mike</dc:creator>
  <cp:lastModifiedBy>McNelis, Mike</cp:lastModifiedBy>
  <cp:revision>249</cp:revision>
  <dcterms:created xsi:type="dcterms:W3CDTF">2020-05-26T00:19:24Z</dcterms:created>
  <dcterms:modified xsi:type="dcterms:W3CDTF">2020-06-01T21:33:29Z</dcterms:modified>
</cp:coreProperties>
</file>

<file path=docProps/thumbnail.jpeg>
</file>